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ntonio Ultra-Bold" charset="1" panose="02000803000000000000"/>
      <p:regular r:id="rId29"/>
    </p:embeddedFont>
    <p:embeddedFont>
      <p:font typeface="Antonio Light" charset="1" panose="02000303000000000000"/>
      <p:regular r:id="rId30"/>
    </p:embeddedFont>
    <p:embeddedFont>
      <p:font typeface="Montserrat Medium" charset="1" panose="00000600000000000000"/>
      <p:regular r:id="rId31"/>
    </p:embeddedFont>
    <p:embeddedFont>
      <p:font typeface="Antonio Bold" charset="1" panose="02000803000000000000"/>
      <p:regular r:id="rId32"/>
    </p:embeddedFont>
    <p:embeddedFont>
      <p:font typeface="Open Sans Bold" charset="1" panose="020B0806030504020204"/>
      <p:regular r:id="rId33"/>
    </p:embeddedFont>
    <p:embeddedFont>
      <p:font typeface="Antonio" charset="1" panose="02000503000000000000"/>
      <p:regular r:id="rId34"/>
    </p:embeddedFont>
    <p:embeddedFont>
      <p:font typeface="Raleway Medium" charset="1" panose="00000000000000000000"/>
      <p:regular r:id="rId35"/>
    </p:embeddedFont>
    <p:embeddedFont>
      <p:font typeface="Telegraf Medium" charset="1" panose="00000600000000000000"/>
      <p:regular r:id="rId36"/>
    </p:embeddedFont>
    <p:embeddedFont>
      <p:font typeface="Telegraf Bold" charset="1" panose="00000800000000000000"/>
      <p:regular r:id="rId37"/>
    </p:embeddedFont>
    <p:embeddedFont>
      <p:font typeface="Telegraf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jpeg" Type="http://schemas.openxmlformats.org/officeDocument/2006/relationships/image"/><Relationship Id="rId5" Target="../media/VAGQK0fmsyY.mp4" Type="http://schemas.openxmlformats.org/officeDocument/2006/relationships/video"/><Relationship Id="rId6" Target="../media/VAGQK0fmsyY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042" y="2034365"/>
            <a:ext cx="7137321" cy="7137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36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34504" y="1028700"/>
            <a:ext cx="7624796" cy="8142986"/>
          </a:xfrm>
          <a:custGeom>
            <a:avLst/>
            <a:gdLst/>
            <a:ahLst/>
            <a:cxnLst/>
            <a:rect r="r" b="b" t="t" l="l"/>
            <a:pathLst>
              <a:path h="8142986" w="762479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105" y="5143500"/>
            <a:ext cx="4884164" cy="48841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28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3164" y="1189894"/>
            <a:ext cx="717581" cy="844471"/>
          </a:xfrm>
          <a:custGeom>
            <a:avLst/>
            <a:gdLst/>
            <a:ahLst/>
            <a:cxnLst/>
            <a:rect r="r" b="b" t="t" l="l"/>
            <a:pathLst>
              <a:path h="844471" w="71758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83559" y="3540245"/>
            <a:ext cx="3587414" cy="2530757"/>
          </a:xfrm>
          <a:custGeom>
            <a:avLst/>
            <a:gdLst/>
            <a:ahLst/>
            <a:cxnLst/>
            <a:rect r="r" b="b" t="t" l="l"/>
            <a:pathLst>
              <a:path h="2530757" w="3587414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2049" y="8594140"/>
            <a:ext cx="7168139" cy="653892"/>
          </a:xfrm>
          <a:custGeom>
            <a:avLst/>
            <a:gdLst/>
            <a:ahLst/>
            <a:cxnLst/>
            <a:rect r="r" b="b" t="t" l="l"/>
            <a:pathLst>
              <a:path h="653892" w="7168139">
                <a:moveTo>
                  <a:pt x="0" y="0"/>
                </a:moveTo>
                <a:lnTo>
                  <a:pt x="7168139" y="0"/>
                </a:lnTo>
                <a:lnTo>
                  <a:pt x="7168139" y="653892"/>
                </a:lnTo>
                <a:lnTo>
                  <a:pt x="0" y="653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4831" y="4084768"/>
            <a:ext cx="6995030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92"/>
              </a:lnSpc>
              <a:spcBef>
                <a:spcPct val="0"/>
              </a:spcBef>
            </a:pPr>
            <a:r>
              <a:rPr lang="en-US" b="true" sz="16545">
                <a:solidFill>
                  <a:srgbClr val="E29417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PROJET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924" y="6423677"/>
            <a:ext cx="9189636" cy="176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857"/>
              </a:lnSpc>
              <a:spcBef>
                <a:spcPct val="0"/>
              </a:spcBef>
            </a:pPr>
            <a:r>
              <a:rPr lang="en-US" sz="11946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CAPTURE THE FLAG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5309" y="1448871"/>
            <a:ext cx="4644727" cy="105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4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Waïl Badouli</a:t>
            </a:r>
          </a:p>
          <a:p>
            <a:pPr algn="l">
              <a:lnSpc>
                <a:spcPts val="2783"/>
              </a:lnSpc>
            </a:pPr>
            <a:r>
              <a:rPr lang="en-US" sz="2400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Vanelle MADA 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Oussama Garfa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5635" y="8741381"/>
            <a:ext cx="5868028" cy="33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000" spc="78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www.CTF.com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536036" y="-3280920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9143" y="1794438"/>
            <a:ext cx="16649714" cy="8346846"/>
          </a:xfrm>
          <a:custGeom>
            <a:avLst/>
            <a:gdLst/>
            <a:ahLst/>
            <a:cxnLst/>
            <a:rect r="r" b="b" t="t" l="l"/>
            <a:pathLst>
              <a:path h="8346846" w="16649714">
                <a:moveTo>
                  <a:pt x="0" y="0"/>
                </a:moveTo>
                <a:lnTo>
                  <a:pt x="16649714" y="0"/>
                </a:lnTo>
                <a:lnTo>
                  <a:pt x="16649714" y="8346846"/>
                </a:lnTo>
                <a:lnTo>
                  <a:pt x="0" y="8346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LOGS </a:t>
            </a:r>
            <a:r>
              <a:rPr lang="en-US" b="true" sz="9984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GÉNÉRÉS: SSHD.LOG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536036" y="-3280920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8082" y="2135211"/>
            <a:ext cx="17277073" cy="7537592"/>
          </a:xfrm>
          <a:custGeom>
            <a:avLst/>
            <a:gdLst/>
            <a:ahLst/>
            <a:cxnLst/>
            <a:rect r="r" b="b" t="t" l="l"/>
            <a:pathLst>
              <a:path h="7537592" w="17277073">
                <a:moveTo>
                  <a:pt x="0" y="0"/>
                </a:moveTo>
                <a:lnTo>
                  <a:pt x="17277073" y="0"/>
                </a:lnTo>
                <a:lnTo>
                  <a:pt x="17277073" y="7537592"/>
                </a:lnTo>
                <a:lnTo>
                  <a:pt x="0" y="7537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LOGS </a:t>
            </a:r>
            <a:r>
              <a:rPr lang="en-US" b="true" sz="9984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GÉNÉRÉS: SUDO.LOG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536036" y="-3280920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058" y="2548880"/>
            <a:ext cx="17757883" cy="6525206"/>
          </a:xfrm>
          <a:custGeom>
            <a:avLst/>
            <a:gdLst/>
            <a:ahLst/>
            <a:cxnLst/>
            <a:rect r="r" b="b" t="t" l="l"/>
            <a:pathLst>
              <a:path h="6525206" w="17757883">
                <a:moveTo>
                  <a:pt x="0" y="0"/>
                </a:moveTo>
                <a:lnTo>
                  <a:pt x="17757884" y="0"/>
                </a:lnTo>
                <a:lnTo>
                  <a:pt x="17757884" y="6525207"/>
                </a:lnTo>
                <a:lnTo>
                  <a:pt x="0" y="6525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LOGS </a:t>
            </a:r>
            <a:r>
              <a:rPr lang="en-US" b="true" sz="9984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GÉNÉRÉS: KERN.LOG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351651" y="-3257699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RECOMMANDATIONS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5706" y="2134591"/>
            <a:ext cx="16423594" cy="728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4872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La mise en place de mécanismes de verrouillage de compte </a:t>
            </a:r>
          </a:p>
          <a:p>
            <a:pPr algn="l">
              <a:lnSpc>
                <a:spcPts val="4872"/>
              </a:lnSpc>
            </a:pPr>
          </a:p>
          <a:p>
            <a:pPr algn="l" marL="906780" indent="-453390" lvl="1">
              <a:lnSpc>
                <a:spcPts val="4872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Un audit régulier des permissions des fichiers et programmes sensibles</a:t>
            </a:r>
          </a:p>
          <a:p>
            <a:pPr algn="l">
              <a:lnSpc>
                <a:spcPts val="4872"/>
              </a:lnSpc>
            </a:pPr>
          </a:p>
          <a:p>
            <a:pPr algn="l" marL="906780" indent="-453390" lvl="1">
              <a:lnSpc>
                <a:spcPts val="4872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L'application rapide des correctifs de sécurité</a:t>
            </a:r>
          </a:p>
          <a:p>
            <a:pPr algn="l">
              <a:lnSpc>
                <a:spcPts val="4872"/>
              </a:lnSpc>
            </a:pPr>
          </a:p>
          <a:p>
            <a:pPr algn="l" marL="906780" indent="-453390" lvl="1">
              <a:lnSpc>
                <a:spcPts val="4872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La mise en place d’une politique de filtrage au niveau du pare-feu PFSENSE </a:t>
            </a:r>
          </a:p>
          <a:p>
            <a:pPr algn="l">
              <a:lnSpc>
                <a:spcPts val="4872"/>
              </a:lnSpc>
            </a:pPr>
          </a:p>
          <a:p>
            <a:pPr algn="l" marL="906780" indent="-453390" lvl="1">
              <a:lnSpc>
                <a:spcPts val="4872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Elaboration d’une approche de sécurité en profondeur </a:t>
            </a:r>
          </a:p>
          <a:p>
            <a:pPr algn="ctr">
              <a:lnSpc>
                <a:spcPts val="41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747" y="3443090"/>
            <a:ext cx="16668505" cy="6355095"/>
          </a:xfrm>
          <a:custGeom>
            <a:avLst/>
            <a:gdLst/>
            <a:ahLst/>
            <a:cxnLst/>
            <a:rect r="r" b="b" t="t" l="l"/>
            <a:pathLst>
              <a:path h="6355095" w="16668505">
                <a:moveTo>
                  <a:pt x="0" y="0"/>
                </a:moveTo>
                <a:lnTo>
                  <a:pt x="16668506" y="0"/>
                </a:lnTo>
                <a:lnTo>
                  <a:pt x="16668506" y="6355095"/>
                </a:lnTo>
                <a:lnTo>
                  <a:pt x="0" y="6355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560" y="38100"/>
            <a:ext cx="15878354" cy="153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E29417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ANALYSE</a:t>
            </a: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DES LOGS PERTINENTS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3560" y="1856733"/>
            <a:ext cx="11918454" cy="129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3363"/>
              </a:lnSpc>
              <a:buFont typeface="Arial"/>
              <a:buChar char="•"/>
            </a:pPr>
            <a:r>
              <a:rPr lang="en-US" b="true" sz="28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Utilisation de Splunk</a:t>
            </a:r>
          </a:p>
          <a:p>
            <a:pPr algn="l" marL="626107" indent="-313054" lvl="1">
              <a:lnSpc>
                <a:spcPts val="3363"/>
              </a:lnSpc>
              <a:buFont typeface="Arial"/>
              <a:buChar char="•"/>
            </a:pPr>
            <a:r>
              <a:rPr lang="en-US" b="true" sz="28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Commande d’activation de splint :</a:t>
            </a:r>
            <a:r>
              <a:rPr lang="en-US" b="true" sz="2899">
                <a:solidFill>
                  <a:srgbClr val="F7F5FA"/>
                </a:solidFill>
                <a:latin typeface="Telegraf Bold"/>
                <a:ea typeface="Telegraf Bold"/>
                <a:cs typeface="Telegraf Bold"/>
                <a:sym typeface="Telegraf Bold"/>
              </a:rPr>
              <a:t> /opt/splunk/bin/splunk start</a:t>
            </a:r>
          </a:p>
          <a:p>
            <a:pPr algn="l" marL="626107" indent="-313054" lvl="1">
              <a:lnSpc>
                <a:spcPts val="336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Accès à l’interface graphique : </a:t>
            </a:r>
            <a:r>
              <a:rPr lang="en-US" b="true" sz="2899">
                <a:solidFill>
                  <a:srgbClr val="F7F5FA"/>
                </a:solidFill>
                <a:latin typeface="Telegraf Bold"/>
                <a:ea typeface="Telegraf Bold"/>
                <a:cs typeface="Telegraf Bold"/>
                <a:sym typeface="Telegraf Bold"/>
              </a:rPr>
              <a:t>http://127.0.0.1:8000</a:t>
            </a:r>
            <a:r>
              <a:rPr lang="en-US" b="true" sz="2899">
                <a:solidFill>
                  <a:srgbClr val="F7F5FA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14/23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7552" y="278401"/>
            <a:ext cx="15878354" cy="153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E29417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ANALYSE</a:t>
            </a: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DES LOGS PERTINENTS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2418" y="2266630"/>
            <a:ext cx="14603164" cy="528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8499"/>
              </a:lnSpc>
              <a:buFont typeface="Arial"/>
              <a:buChar char="•"/>
            </a:pPr>
            <a:r>
              <a:rPr lang="en-US" b="true" sz="33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auth.log : Evenements d’authentification (SSH,sudo...) </a:t>
            </a:r>
          </a:p>
          <a:p>
            <a:pPr algn="l" marL="734055" indent="-367027" lvl="1">
              <a:lnSpc>
                <a:spcPts val="8499"/>
              </a:lnSpc>
              <a:buFont typeface="Arial"/>
              <a:buChar char="•"/>
            </a:pPr>
            <a:r>
              <a:rPr lang="en-US" b="true" sz="33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crontab.log : Activités des tâches planifiées par Cron</a:t>
            </a:r>
          </a:p>
          <a:p>
            <a:pPr algn="l" marL="734055" indent="-367027" lvl="1">
              <a:lnSpc>
                <a:spcPts val="8499"/>
              </a:lnSpc>
              <a:buFont typeface="Arial"/>
              <a:buChar char="•"/>
            </a:pPr>
            <a:r>
              <a:rPr lang="en-US" b="true" sz="33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ssh.log : Connexions SSH, tentatives d’authentification, erreurs. </a:t>
            </a:r>
          </a:p>
          <a:p>
            <a:pPr algn="l" marL="734055" indent="-367027" lvl="1">
              <a:lnSpc>
                <a:spcPts val="8499"/>
              </a:lnSpc>
              <a:buFont typeface="Arial"/>
              <a:buChar char="•"/>
            </a:pPr>
            <a:r>
              <a:rPr lang="en-US" b="true" sz="33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kern.log : Messages du noyau Linux, surveillance système et matériel</a:t>
            </a:r>
          </a:p>
          <a:p>
            <a:pPr algn="l" marL="734055" indent="-367027" lvl="1">
              <a:lnSpc>
                <a:spcPts val="8499"/>
              </a:lnSpc>
              <a:buFont typeface="Arial"/>
              <a:buChar char="•"/>
            </a:pPr>
            <a:r>
              <a:rPr lang="en-US" b="true" sz="33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sudo.log : Journalisation des commandes sudo exécutées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049413" y="896714"/>
            <a:ext cx="2680687" cy="897724"/>
            <a:chOff x="0" y="0"/>
            <a:chExt cx="706025" cy="2364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15/23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481618"/>
            <a:ext cx="9480498" cy="3805645"/>
          </a:xfrm>
          <a:custGeom>
            <a:avLst/>
            <a:gdLst/>
            <a:ahLst/>
            <a:cxnLst/>
            <a:rect r="r" b="b" t="t" l="l"/>
            <a:pathLst>
              <a:path h="3805645" w="9480498">
                <a:moveTo>
                  <a:pt x="0" y="0"/>
                </a:moveTo>
                <a:lnTo>
                  <a:pt x="9480498" y="0"/>
                </a:lnTo>
                <a:lnTo>
                  <a:pt x="9480498" y="3805644"/>
                </a:lnTo>
                <a:lnTo>
                  <a:pt x="0" y="38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83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5842" y="1345576"/>
            <a:ext cx="7149581" cy="4279679"/>
          </a:xfrm>
          <a:custGeom>
            <a:avLst/>
            <a:gdLst/>
            <a:ahLst/>
            <a:cxnLst/>
            <a:rect r="r" b="b" t="t" l="l"/>
            <a:pathLst>
              <a:path h="4279679" w="7149581">
                <a:moveTo>
                  <a:pt x="0" y="0"/>
                </a:moveTo>
                <a:lnTo>
                  <a:pt x="7149582" y="0"/>
                </a:lnTo>
                <a:lnTo>
                  <a:pt x="7149582" y="4279680"/>
                </a:lnTo>
                <a:lnTo>
                  <a:pt x="0" y="4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9405" b="-200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335286"/>
            <a:ext cx="9835842" cy="3577860"/>
          </a:xfrm>
          <a:custGeom>
            <a:avLst/>
            <a:gdLst/>
            <a:ahLst/>
            <a:cxnLst/>
            <a:rect r="r" b="b" t="t" l="l"/>
            <a:pathLst>
              <a:path h="3577860" w="9835842">
                <a:moveTo>
                  <a:pt x="0" y="0"/>
                </a:moveTo>
                <a:lnTo>
                  <a:pt x="9835842" y="0"/>
                </a:lnTo>
                <a:lnTo>
                  <a:pt x="9835842" y="3577860"/>
                </a:lnTo>
                <a:lnTo>
                  <a:pt x="0" y="3577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940" t="-16012" r="-476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46440" y="6335286"/>
            <a:ext cx="10152074" cy="3515993"/>
          </a:xfrm>
          <a:custGeom>
            <a:avLst/>
            <a:gdLst/>
            <a:ahLst/>
            <a:cxnLst/>
            <a:rect r="r" b="b" t="t" l="l"/>
            <a:pathLst>
              <a:path h="3515993" w="10152074">
                <a:moveTo>
                  <a:pt x="0" y="0"/>
                </a:moveTo>
                <a:lnTo>
                  <a:pt x="10152074" y="0"/>
                </a:lnTo>
                <a:lnTo>
                  <a:pt x="10152074" y="3515993"/>
                </a:lnTo>
                <a:lnTo>
                  <a:pt x="0" y="35159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218" t="-9468" r="-3352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789809" y="347950"/>
            <a:ext cx="17957809" cy="98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34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1 : quel action est effectuée par l’attaquant pour s’authentifier ? </a:t>
            </a:r>
          </a:p>
          <a:p>
            <a:pPr algn="ctr">
              <a:lnSpc>
                <a:spcPts val="3363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16/23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0946" y="2293743"/>
            <a:ext cx="12358763" cy="5947517"/>
          </a:xfrm>
          <a:custGeom>
            <a:avLst/>
            <a:gdLst/>
            <a:ahLst/>
            <a:cxnLst/>
            <a:rect r="r" b="b" t="t" l="l"/>
            <a:pathLst>
              <a:path h="5947517" w="12358763">
                <a:moveTo>
                  <a:pt x="0" y="0"/>
                </a:moveTo>
                <a:lnTo>
                  <a:pt x="12358763" y="0"/>
                </a:lnTo>
                <a:lnTo>
                  <a:pt x="12358763" y="5947517"/>
                </a:lnTo>
                <a:lnTo>
                  <a:pt x="0" y="5947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165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325" y="667162"/>
            <a:ext cx="16671099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32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2 : quel est le service utilisé par l’attaquant pour tenter de se connecter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7389" y="1448304"/>
            <a:ext cx="13325326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32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3 : Quel est le nom d’utilisateur utilisé par l’attaquant ?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7273" y="8512747"/>
            <a:ext cx="12706109" cy="108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34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Nom d’utilisateur : Oussama (confirmé dans sudo.log).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34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Commande SPL : source="sudo.log" | search user="oussama"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918956" y="1198276"/>
            <a:ext cx="2680687" cy="897724"/>
            <a:chOff x="0" y="0"/>
            <a:chExt cx="706025" cy="236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574317" y="1476879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17/23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6139300" cy="6278344"/>
          </a:xfrm>
          <a:custGeom>
            <a:avLst/>
            <a:gdLst/>
            <a:ahLst/>
            <a:cxnLst/>
            <a:rect r="r" b="b" t="t" l="l"/>
            <a:pathLst>
              <a:path h="6278344" w="16139300">
                <a:moveTo>
                  <a:pt x="0" y="0"/>
                </a:moveTo>
                <a:lnTo>
                  <a:pt x="16139300" y="0"/>
                </a:lnTo>
                <a:lnTo>
                  <a:pt x="16139300" y="6278344"/>
                </a:lnTo>
                <a:lnTo>
                  <a:pt x="0" y="627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846" b="-222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5161" y="204768"/>
            <a:ext cx="143254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32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4 : Quel est la technique utilisé pour élever les privilèges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583269"/>
            <a:ext cx="17259300" cy="19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  <a:spcBef>
                <a:spcPct val="0"/>
              </a:spcBef>
            </a:pPr>
            <a:r>
              <a:rPr lang="en-US" b="true" sz="30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Élévation de privilèges : Commande /usr/bin/find -exec /bin/bash identifiée dans sudo.log.</a:t>
            </a:r>
          </a:p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b="true" sz="39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Recherche via : source="sudo.log" | search sudo exec="/usr/bin/find".</a:t>
            </a:r>
          </a:p>
          <a:p>
            <a:pPr algn="l">
              <a:lnSpc>
                <a:spcPts val="3595"/>
              </a:lnSpc>
              <a:spcBef>
                <a:spcPct val="0"/>
              </a:spcBef>
            </a:pPr>
          </a:p>
          <a:p>
            <a:pPr algn="l">
              <a:lnSpc>
                <a:spcPts val="3595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918956" y="579838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574317" y="882838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18/23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5327115" cy="6560973"/>
          </a:xfrm>
          <a:custGeom>
            <a:avLst/>
            <a:gdLst/>
            <a:ahLst/>
            <a:cxnLst/>
            <a:rect r="r" b="b" t="t" l="l"/>
            <a:pathLst>
              <a:path h="6560973" w="15327115">
                <a:moveTo>
                  <a:pt x="0" y="0"/>
                </a:moveTo>
                <a:lnTo>
                  <a:pt x="15327115" y="0"/>
                </a:lnTo>
                <a:lnTo>
                  <a:pt x="15327115" y="6560973"/>
                </a:lnTo>
                <a:lnTo>
                  <a:pt x="0" y="65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471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891" y="195908"/>
            <a:ext cx="18249109" cy="48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  <a:spcBef>
                <a:spcPct val="0"/>
              </a:spcBef>
            </a:pPr>
            <a:r>
              <a:rPr lang="en-US" b="true" sz="30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5 : L’attaquant a installé un backdoor, comment s’appelle le type de porte dérobée ?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3553" y="8284389"/>
            <a:ext cx="13797409" cy="51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b="true" sz="31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Shell Backdoor planifiée via crontab.log pour une exécution récurrente.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19/23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9105" y="5143500"/>
            <a:ext cx="4884164" cy="488416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21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24498" y="2034365"/>
            <a:ext cx="7137321" cy="71373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8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86706" y="1072007"/>
            <a:ext cx="7624796" cy="8142986"/>
          </a:xfrm>
          <a:custGeom>
            <a:avLst/>
            <a:gdLst/>
            <a:ahLst/>
            <a:cxnLst/>
            <a:rect r="r" b="b" t="t" l="l"/>
            <a:pathLst>
              <a:path h="8142986" w="7624796">
                <a:moveTo>
                  <a:pt x="0" y="0"/>
                </a:moveTo>
                <a:lnTo>
                  <a:pt x="7624797" y="0"/>
                </a:lnTo>
                <a:lnTo>
                  <a:pt x="7624797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1087839" y="-3866997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95387" y="3679939"/>
            <a:ext cx="3587414" cy="2530757"/>
          </a:xfrm>
          <a:custGeom>
            <a:avLst/>
            <a:gdLst/>
            <a:ahLst/>
            <a:cxnLst/>
            <a:rect r="r" b="b" t="t" l="l"/>
            <a:pathLst>
              <a:path h="2530757" w="3587414">
                <a:moveTo>
                  <a:pt x="0" y="0"/>
                </a:moveTo>
                <a:lnTo>
                  <a:pt x="3587414" y="0"/>
                </a:lnTo>
                <a:lnTo>
                  <a:pt x="3587414" y="2530757"/>
                </a:lnTo>
                <a:lnTo>
                  <a:pt x="0" y="253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639605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5623" y="-4625"/>
            <a:ext cx="9123355" cy="172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b="true" sz="10099" spc="2696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Sommaire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08491" y="2034365"/>
            <a:ext cx="1040418" cy="104041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8491" y="3210155"/>
            <a:ext cx="1040418" cy="104041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8491" y="4383923"/>
            <a:ext cx="1040418" cy="10404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8491" y="5550794"/>
            <a:ext cx="1040418" cy="104041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08491" y="6715037"/>
            <a:ext cx="1040418" cy="104041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08491" y="7873073"/>
            <a:ext cx="1040418" cy="104041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39309" y="4653076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495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INSTALLATION SERVEUR RSYSLOG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39309" y="3327947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SCÉNARIO D’ATTAQUE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29709" y="6883254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ANALYSE DES LOGS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48909" y="5719011"/>
            <a:ext cx="10134173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616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LOGS GÉNÉRÉS ET RECOMMANDATIONS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05762" y="8006338"/>
            <a:ext cx="10483332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454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QUESTIONS CTF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7500" y="2202582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 LE CTF?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79203"/>
            <a:ext cx="11080146" cy="2132422"/>
          </a:xfrm>
          <a:custGeom>
            <a:avLst/>
            <a:gdLst/>
            <a:ahLst/>
            <a:cxnLst/>
            <a:rect r="r" b="b" t="t" l="l"/>
            <a:pathLst>
              <a:path h="2132422" w="11080146">
                <a:moveTo>
                  <a:pt x="0" y="0"/>
                </a:moveTo>
                <a:lnTo>
                  <a:pt x="11080146" y="0"/>
                </a:lnTo>
                <a:lnTo>
                  <a:pt x="11080146" y="2132422"/>
                </a:lnTo>
                <a:lnTo>
                  <a:pt x="0" y="2132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35" b="-442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4812" y="5646039"/>
            <a:ext cx="8543925" cy="2097431"/>
          </a:xfrm>
          <a:custGeom>
            <a:avLst/>
            <a:gdLst/>
            <a:ahLst/>
            <a:cxnLst/>
            <a:rect r="r" b="b" t="t" l="l"/>
            <a:pathLst>
              <a:path h="2097431" w="8543925">
                <a:moveTo>
                  <a:pt x="0" y="0"/>
                </a:moveTo>
                <a:lnTo>
                  <a:pt x="8543925" y="0"/>
                </a:lnTo>
                <a:lnTo>
                  <a:pt x="8543925" y="2097431"/>
                </a:lnTo>
                <a:lnTo>
                  <a:pt x="0" y="2097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861" b="-200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9623" y="4965728"/>
            <a:ext cx="9293977" cy="5169598"/>
          </a:xfrm>
          <a:custGeom>
            <a:avLst/>
            <a:gdLst/>
            <a:ahLst/>
            <a:cxnLst/>
            <a:rect r="r" b="b" t="t" l="l"/>
            <a:pathLst>
              <a:path h="5169598" w="9293977">
                <a:moveTo>
                  <a:pt x="0" y="0"/>
                </a:moveTo>
                <a:lnTo>
                  <a:pt x="9293977" y="0"/>
                </a:lnTo>
                <a:lnTo>
                  <a:pt x="9293977" y="5169598"/>
                </a:lnTo>
                <a:lnTo>
                  <a:pt x="0" y="5169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868139"/>
            <a:ext cx="151255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32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6  :Trouvez le flag qui contient l’adresse mac de l’attaquant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100" y="1748089"/>
            <a:ext cx="3149947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sz="3299">
                <a:solidFill>
                  <a:srgbClr val="F7F5FA"/>
                </a:solidFill>
                <a:latin typeface="Telegraf"/>
                <a:ea typeface="Telegraf"/>
                <a:cs typeface="Telegraf"/>
                <a:sym typeface="Telegraf"/>
              </a:rPr>
              <a:t>Fichier : flag.txt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075" y="5114925"/>
            <a:ext cx="71341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sz="3299">
                <a:solidFill>
                  <a:srgbClr val="F7F5FA"/>
                </a:solidFill>
                <a:latin typeface="Telegraf"/>
                <a:ea typeface="Telegraf"/>
                <a:cs typeface="Telegraf"/>
                <a:sym typeface="Telegraf"/>
              </a:rPr>
              <a:t>Fichiers : indice.1.txt indice2.txt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20/23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3071" y="1776664"/>
            <a:ext cx="9151035" cy="8791629"/>
          </a:xfrm>
          <a:custGeom>
            <a:avLst/>
            <a:gdLst/>
            <a:ahLst/>
            <a:cxnLst/>
            <a:rect r="r" b="b" t="t" l="l"/>
            <a:pathLst>
              <a:path h="8791629" w="9151035">
                <a:moveTo>
                  <a:pt x="0" y="0"/>
                </a:moveTo>
                <a:lnTo>
                  <a:pt x="9151036" y="0"/>
                </a:lnTo>
                <a:lnTo>
                  <a:pt x="9151036" y="8791629"/>
                </a:lnTo>
                <a:lnTo>
                  <a:pt x="0" y="8791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075" y="868139"/>
            <a:ext cx="151255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3299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QUESTION 6  :Trouvez le flag qui contient l’adresse mac de l’attaquant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3100" y="1748089"/>
            <a:ext cx="421997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sz="3299">
                <a:solidFill>
                  <a:srgbClr val="F7F5FA"/>
                </a:solidFill>
                <a:latin typeface="Telegraf"/>
                <a:ea typeface="Telegraf"/>
                <a:cs typeface="Telegraf"/>
                <a:sym typeface="Telegraf"/>
              </a:rPr>
              <a:t>Fichier : flags.txt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21/23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02" y="1890268"/>
            <a:ext cx="9263821" cy="6506463"/>
          </a:xfrm>
          <a:custGeom>
            <a:avLst/>
            <a:gdLst/>
            <a:ahLst/>
            <a:cxnLst/>
            <a:rect r="r" b="b" t="t" l="l"/>
            <a:pathLst>
              <a:path h="6506463" w="9263821">
                <a:moveTo>
                  <a:pt x="0" y="0"/>
                </a:moveTo>
                <a:lnTo>
                  <a:pt x="9263821" y="0"/>
                </a:lnTo>
                <a:lnTo>
                  <a:pt x="9263821" y="6506464"/>
                </a:lnTo>
                <a:lnTo>
                  <a:pt x="0" y="6506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311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624498" y="310515"/>
            <a:ext cx="1512555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499">
                <a:solidFill>
                  <a:srgbClr val="F7F5FA"/>
                </a:solidFill>
                <a:latin typeface="Telegraf"/>
                <a:ea typeface="Telegraf"/>
                <a:cs typeface="Telegraf"/>
                <a:sym typeface="Telegraf"/>
              </a:rPr>
              <a:t>Verification de l’adresse MAC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5923" y="2967290"/>
            <a:ext cx="8352103" cy="39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5578" indent="-327789" lvl="1">
              <a:lnSpc>
                <a:spcPts val="3522"/>
              </a:lnSpc>
              <a:buFont typeface="Arial"/>
              <a:buChar char="•"/>
            </a:pPr>
            <a:r>
              <a:rPr lang="en-US" b="true" sz="3036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Flag retrouvé dans le fichier flag.txt, dans le répertoire /wom1/wom2/oussama/vanelle/waill/CTF.</a:t>
            </a:r>
          </a:p>
          <a:p>
            <a:pPr algn="ctr" marL="655578" indent="-327789" lvl="1">
              <a:lnSpc>
                <a:spcPts val="3522"/>
              </a:lnSpc>
              <a:buFont typeface="Arial"/>
              <a:buChar char="•"/>
            </a:pPr>
            <a:r>
              <a:rPr lang="en-US" b="true" sz="3036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Adresse MAC de l'attaquant : {bc:24:11:f2:af}.</a:t>
            </a:r>
          </a:p>
          <a:p>
            <a:pPr algn="ctr" marL="655578" indent="-327789" lvl="1">
              <a:lnSpc>
                <a:spcPts val="3522"/>
              </a:lnSpc>
              <a:buFont typeface="Arial"/>
              <a:buChar char="•"/>
            </a:pPr>
            <a:r>
              <a:rPr lang="en-US" b="true" sz="3036">
                <a:solidFill>
                  <a:srgbClr val="F7F5FA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Vérifiée dans le fichier kern.log avec la commande : source="kern.log" "192.168.2.10" | stats count by Add_MAC.</a:t>
            </a:r>
          </a:p>
          <a:p>
            <a:pPr algn="ctr">
              <a:lnSpc>
                <a:spcPts val="3522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22/23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3489" y="2403386"/>
            <a:ext cx="2138817" cy="213881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6903" y="3320261"/>
            <a:ext cx="9301706" cy="327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21"/>
              </a:lnSpc>
              <a:spcBef>
                <a:spcPct val="0"/>
              </a:spcBef>
            </a:pPr>
            <a:r>
              <a:rPr lang="en-US" b="true" sz="22000">
                <a:solidFill>
                  <a:srgbClr val="E29417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MERCI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23211" y="7258382"/>
            <a:ext cx="52415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 questions ?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23/23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491" y="376505"/>
            <a:ext cx="1040418" cy="10404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82331" y="544722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CTF 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3964" y="1766369"/>
            <a:ext cx="14460073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984" indent="-408492" lvl="1">
              <a:lnSpc>
                <a:spcPts val="5297"/>
              </a:lnSpc>
              <a:buFont typeface="Arial"/>
              <a:buChar char="•"/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capture the Flag (CTF), capturez un drapeau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4259" y="2988016"/>
            <a:ext cx="14460073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984" indent="-408492" lvl="1">
              <a:lnSpc>
                <a:spcPts val="5297"/>
              </a:lnSpc>
              <a:buFont typeface="Arial"/>
              <a:buChar char="•"/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compétition de cybersécurité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24259" y="4245130"/>
            <a:ext cx="14460073" cy="130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984" indent="-408492" lvl="1">
              <a:lnSpc>
                <a:spcPts val="5297"/>
              </a:lnSpc>
              <a:buFont typeface="Arial"/>
              <a:buChar char="•"/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(apprendre à) résoudre des énigmes et des problèmes de sécurité informatique.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2331" y="6520739"/>
            <a:ext cx="14460073" cy="197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984" indent="-408492" lvl="1">
              <a:lnSpc>
                <a:spcPts val="5297"/>
              </a:lnSpc>
              <a:buFont typeface="Arial"/>
              <a:buChar char="•"/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L’objectif est de “capturer le drapeau”,c’est une chaine de caractères,caché dans une partie vulnérable.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39605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7927" y="8906308"/>
            <a:ext cx="14460073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01FFFF"/>
                </a:solidFill>
                <a:latin typeface="Antonio"/>
                <a:ea typeface="Antonio"/>
                <a:cs typeface="Antonio"/>
                <a:sym typeface="Antonio"/>
              </a:rPr>
              <a:t> Flag { @_Mac_l’attaquant 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491" y="376505"/>
            <a:ext cx="1040418" cy="10404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14838" y="2868964"/>
            <a:ext cx="13596038" cy="7178603"/>
          </a:xfrm>
          <a:custGeom>
            <a:avLst/>
            <a:gdLst/>
            <a:ahLst/>
            <a:cxnLst/>
            <a:rect r="r" b="b" t="t" l="l"/>
            <a:pathLst>
              <a:path h="7178603" w="13596038">
                <a:moveTo>
                  <a:pt x="0" y="0"/>
                </a:moveTo>
                <a:lnTo>
                  <a:pt x="13596038" y="0"/>
                </a:lnTo>
                <a:lnTo>
                  <a:pt x="13596038" y="7178603"/>
                </a:lnTo>
                <a:lnTo>
                  <a:pt x="0" y="717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1530" y="1843674"/>
            <a:ext cx="9722000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Présentation Toplogie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4375" y="544722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SCÉNARIO D’ATTAQUE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39605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04/23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37315" y="-1829432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9486" y="4569497"/>
            <a:ext cx="1148007" cy="11480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00184" y="7190525"/>
            <a:ext cx="1148007" cy="11480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05/23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08491" y="149476"/>
            <a:ext cx="1040418" cy="10404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79486" y="238425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SCÉNARIO D’ATTAQUE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3489" y="2503973"/>
            <a:ext cx="9722000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1 :Reconnaissance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53489" y="5650828"/>
            <a:ext cx="11478129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3:Obtention d'accès : </a:t>
            </a:r>
            <a:r>
              <a:rPr lang="en-US" sz="3784" spc="597">
                <a:solidFill>
                  <a:srgbClr val="01FFFF"/>
                </a:solidFill>
                <a:latin typeface="Antonio"/>
                <a:ea typeface="Antonio"/>
                <a:cs typeface="Antonio"/>
                <a:sym typeface="Antonio"/>
              </a:rPr>
              <a:t>Attaque Brut Force</a:t>
            </a: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75365" y="8784669"/>
            <a:ext cx="13337271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5:Maintien de l'accès :Planificateur Tache</a:t>
            </a:r>
            <a:r>
              <a:rPr lang="en-US" sz="3784" spc="597">
                <a:solidFill>
                  <a:srgbClr val="01FFFF"/>
                </a:solidFill>
                <a:latin typeface="Antonio"/>
                <a:ea typeface="Antonio"/>
                <a:cs typeface="Antonio"/>
                <a:sym typeface="Antonio"/>
              </a:rPr>
              <a:t> crontab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75365" y="7222453"/>
            <a:ext cx="13972825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4:élévation de privilège : </a:t>
            </a:r>
            <a:r>
              <a:rPr lang="en-US" sz="3784" spc="597">
                <a:solidFill>
                  <a:srgbClr val="01FFFF"/>
                </a:solidFill>
                <a:latin typeface="Antonio"/>
                <a:ea typeface="Antonio"/>
                <a:cs typeface="Antonio"/>
                <a:sym typeface="Antonio"/>
              </a:rPr>
              <a:t>Outil LinPeas</a:t>
            </a: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, </a:t>
            </a:r>
            <a:r>
              <a:rPr lang="en-US" sz="3784" spc="597">
                <a:solidFill>
                  <a:srgbClr val="01FFFF"/>
                </a:solidFill>
                <a:latin typeface="Antonio"/>
                <a:ea typeface="Antonio"/>
                <a:cs typeface="Antonio"/>
                <a:sym typeface="Antonio"/>
              </a:rPr>
              <a:t>SUID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3489" y="4493348"/>
            <a:ext cx="7537150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2:Scanning Réseau : </a:t>
            </a:r>
            <a:r>
              <a:rPr lang="en-US" sz="3784" spc="597">
                <a:solidFill>
                  <a:srgbClr val="01FFFF"/>
                </a:solidFill>
                <a:latin typeface="Antonio"/>
                <a:ea typeface="Antonio"/>
                <a:cs typeface="Antonio"/>
                <a:sym typeface="Antonio"/>
              </a:rPr>
              <a:t>nmap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8909" y="1371364"/>
            <a:ext cx="9722000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59CAEE"/>
                </a:solidFill>
                <a:latin typeface="Antonio"/>
                <a:ea typeface="Antonio"/>
                <a:cs typeface="Antonio"/>
                <a:sym typeface="Antonio"/>
              </a:rPr>
              <a:t>Phase Intrusion: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31554" y="3360739"/>
            <a:ext cx="13316636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Footprinting (la technologie en place)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188130" y="9084354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2"/>
                </a:lnTo>
                <a:lnTo>
                  <a:pt x="365153" y="347892"/>
                </a:lnTo>
                <a:lnTo>
                  <a:pt x="3651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9520" y="7370906"/>
            <a:ext cx="1790091" cy="2083015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5000"/>
                  </a:srgbClr>
                </a:gs>
                <a:gs pos="100000">
                  <a:srgbClr val="9B9B9B">
                    <a:alpha val="54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9520" y="295338"/>
            <a:ext cx="1040418" cy="10404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566" r="0" b="566"/>
          <a:stretch>
            <a:fillRect/>
          </a:stretch>
        </p:blipFill>
        <p:spPr>
          <a:xfrm flipH="false" flipV="false" rot="0">
            <a:off x="949729" y="1995931"/>
            <a:ext cx="16805502" cy="794410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93478" y="1196697"/>
            <a:ext cx="10010376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Démo sur Kali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4375" y="391391"/>
            <a:ext cx="8856997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 spc="59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SCÉNARIO D’ATTAQUE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536036" y="-3280920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899031"/>
            <a:ext cx="16423594" cy="562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65852" indent="-532926" lvl="1">
              <a:lnSpc>
                <a:spcPts val="5726"/>
              </a:lnSpc>
              <a:buFont typeface="Arial"/>
              <a:buChar char="•"/>
            </a:pPr>
            <a:r>
              <a:rPr lang="en-US" b="true" sz="4936" spc="2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Sudo apt install rsyslog</a:t>
            </a:r>
          </a:p>
          <a:p>
            <a:pPr algn="just">
              <a:lnSpc>
                <a:spcPts val="5726"/>
              </a:lnSpc>
            </a:pPr>
          </a:p>
          <a:p>
            <a:pPr algn="just" marL="1065852" indent="-532926" lvl="1">
              <a:lnSpc>
                <a:spcPts val="5726"/>
              </a:lnSpc>
              <a:buFont typeface="Arial"/>
              <a:buChar char="•"/>
            </a:pPr>
            <a:r>
              <a:rPr lang="en-US" b="true" sz="4936" spc="2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installation du service NTP /etc/ntp.conf</a:t>
            </a:r>
          </a:p>
          <a:p>
            <a:pPr algn="just">
              <a:lnSpc>
                <a:spcPts val="5726"/>
              </a:lnSpc>
            </a:pPr>
          </a:p>
          <a:p>
            <a:pPr algn="just" marL="1065852" indent="-532926" lvl="1">
              <a:lnSpc>
                <a:spcPts val="5726"/>
              </a:lnSpc>
              <a:buFont typeface="Arial"/>
              <a:buChar char="•"/>
            </a:pPr>
            <a:r>
              <a:rPr lang="en-US" b="true" sz="4936" spc="2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Modifier le fichier /etc/rsyslog.conf (client et serveur</a:t>
            </a:r>
          </a:p>
          <a:p>
            <a:pPr algn="just">
              <a:lnSpc>
                <a:spcPts val="5726"/>
              </a:lnSpc>
            </a:pPr>
          </a:p>
          <a:p>
            <a:pPr algn="just">
              <a:lnSpc>
                <a:spcPts val="433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45969" y="6366795"/>
            <a:ext cx="17062014" cy="2309934"/>
          </a:xfrm>
          <a:custGeom>
            <a:avLst/>
            <a:gdLst/>
            <a:ahLst/>
            <a:cxnLst/>
            <a:rect r="r" b="b" t="t" l="l"/>
            <a:pathLst>
              <a:path h="2309934" w="17062014">
                <a:moveTo>
                  <a:pt x="0" y="0"/>
                </a:moveTo>
                <a:lnTo>
                  <a:pt x="17062014" y="0"/>
                </a:lnTo>
                <a:lnTo>
                  <a:pt x="17062014" y="2309934"/>
                </a:lnTo>
                <a:lnTo>
                  <a:pt x="0" y="230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INSTALLATION</a:t>
            </a:r>
            <a:r>
              <a:rPr lang="en-US" b="true" sz="9984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   SERVEUR RSYSLOG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536036" y="-3280920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6717" y="4088244"/>
            <a:ext cx="16887560" cy="4295503"/>
          </a:xfrm>
          <a:custGeom>
            <a:avLst/>
            <a:gdLst/>
            <a:ahLst/>
            <a:cxnLst/>
            <a:rect r="r" b="b" t="t" l="l"/>
            <a:pathLst>
              <a:path h="4295503" w="16887560">
                <a:moveTo>
                  <a:pt x="0" y="0"/>
                </a:moveTo>
                <a:lnTo>
                  <a:pt x="16887560" y="0"/>
                </a:lnTo>
                <a:lnTo>
                  <a:pt x="16887560" y="4295503"/>
                </a:lnTo>
                <a:lnTo>
                  <a:pt x="0" y="4295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54466"/>
            <a:ext cx="16423594" cy="69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b="true" sz="4636" spc="23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LOGS DU SPLUNK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INSTALLATION</a:t>
            </a:r>
            <a:r>
              <a:rPr lang="en-US" b="true" sz="9984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   SERVEUR RSYSLOG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536036" y="-3280920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7113" y="2208130"/>
            <a:ext cx="16423594" cy="525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b="true" sz="3600" spc="1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/var/log/commercial/auth.log </a:t>
            </a:r>
          </a:p>
          <a:p>
            <a:pPr algn="just">
              <a:lnSpc>
                <a:spcPts val="4176"/>
              </a:lnSpc>
            </a:pPr>
          </a:p>
          <a:p>
            <a:pPr algn="just"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b="true" sz="3600" spc="1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/var/log/commercial/crontab.log </a:t>
            </a:r>
          </a:p>
          <a:p>
            <a:pPr algn="just">
              <a:lnSpc>
                <a:spcPts val="4176"/>
              </a:lnSpc>
            </a:pPr>
          </a:p>
          <a:p>
            <a:pPr algn="just"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b="true" sz="3600" spc="1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/var/log/commercial/sshd.log </a:t>
            </a:r>
          </a:p>
          <a:p>
            <a:pPr algn="just">
              <a:lnSpc>
                <a:spcPts val="4176"/>
              </a:lnSpc>
            </a:pPr>
          </a:p>
          <a:p>
            <a:pPr algn="just"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b="true" sz="3600" spc="1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/var/log/kern.log</a:t>
            </a:r>
          </a:p>
          <a:p>
            <a:pPr algn="just">
              <a:lnSpc>
                <a:spcPts val="4176"/>
              </a:lnSpc>
            </a:pPr>
          </a:p>
          <a:p>
            <a:pPr algn="just"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b="true" sz="3600" spc="1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var/log/commercial/sudo.log</a:t>
            </a:r>
          </a:p>
          <a:p>
            <a:pPr algn="just">
              <a:lnSpc>
                <a:spcPts val="417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34082" y="501683"/>
            <a:ext cx="16652170" cy="14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1"/>
              </a:lnSpc>
              <a:spcBef>
                <a:spcPct val="0"/>
              </a:spcBef>
            </a:pPr>
            <a:r>
              <a:rPr lang="en-US" b="true" sz="9984">
                <a:solidFill>
                  <a:srgbClr val="E29417"/>
                </a:solidFill>
                <a:latin typeface="Antonio Bold"/>
                <a:ea typeface="Antonio Bold"/>
                <a:cs typeface="Antonio Bold"/>
                <a:sym typeface="Antonio Bold"/>
              </a:rPr>
              <a:t>LOGS </a:t>
            </a:r>
            <a:r>
              <a:rPr lang="en-US" b="true" sz="9984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GÉNÉRÉS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DAGPbkB8K9Q</dc:identifier>
  <dcterms:modified xsi:type="dcterms:W3CDTF">2011-08-01T06:04:30Z</dcterms:modified>
  <cp:revision>1</cp:revision>
  <dc:title>PROJET</dc:title>
</cp:coreProperties>
</file>